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2"/>
  </p:notesMasterIdLst>
  <p:handoutMasterIdLst>
    <p:handoutMasterId r:id="rId13"/>
  </p:handoutMasterIdLst>
  <p:sldIdLst>
    <p:sldId id="256" r:id="rId2"/>
    <p:sldId id="306" r:id="rId3"/>
    <p:sldId id="307" r:id="rId4"/>
    <p:sldId id="308" r:id="rId5"/>
    <p:sldId id="292" r:id="rId6"/>
    <p:sldId id="293" r:id="rId7"/>
    <p:sldId id="296" r:id="rId8"/>
    <p:sldId id="297" r:id="rId9"/>
    <p:sldId id="298" r:id="rId10"/>
    <p:sldId id="305" r:id="rId11"/>
  </p:sldIdLst>
  <p:sldSz cx="9144000" cy="6858000" type="screen4x3"/>
  <p:notesSz cx="6858000" cy="9199563"/>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FF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80"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7042" name="Rectangle 2"/>
          <p:cNvSpPr>
            <a:spLocks noGrp="1" noChangeArrowheads="1"/>
          </p:cNvSpPr>
          <p:nvPr>
            <p:ph type="hdr" sz="quarter"/>
          </p:nvPr>
        </p:nvSpPr>
        <p:spPr bwMode="auto">
          <a:xfrm>
            <a:off x="0" y="0"/>
            <a:ext cx="29718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87043" name="Rectangle 3"/>
          <p:cNvSpPr>
            <a:spLocks noGrp="1" noChangeArrowheads="1"/>
          </p:cNvSpPr>
          <p:nvPr>
            <p:ph type="dt" sz="quarter" idx="1"/>
          </p:nvPr>
        </p:nvSpPr>
        <p:spPr bwMode="auto">
          <a:xfrm>
            <a:off x="3884613" y="0"/>
            <a:ext cx="29718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87044" name="Rectangle 4"/>
          <p:cNvSpPr>
            <a:spLocks noGrp="1" noChangeArrowheads="1"/>
          </p:cNvSpPr>
          <p:nvPr>
            <p:ph type="ftr" sz="quarter" idx="2"/>
          </p:nvPr>
        </p:nvSpPr>
        <p:spPr bwMode="auto">
          <a:xfrm>
            <a:off x="0" y="8737600"/>
            <a:ext cx="29718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87045" name="Rectangle 5"/>
          <p:cNvSpPr>
            <a:spLocks noGrp="1" noChangeArrowheads="1"/>
          </p:cNvSpPr>
          <p:nvPr>
            <p:ph type="sldNum" sz="quarter" idx="3"/>
          </p:nvPr>
        </p:nvSpPr>
        <p:spPr bwMode="auto">
          <a:xfrm>
            <a:off x="3884613" y="8737600"/>
            <a:ext cx="29718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995C208B-7475-49BC-994B-A008F2DC348E}" type="slidenum">
              <a:rPr lang="en-US"/>
              <a:pPr>
                <a:defRPr/>
              </a:pPr>
              <a:t>‹#›</a:t>
            </a:fld>
            <a:endParaRPr lang="en-US"/>
          </a:p>
        </p:txBody>
      </p:sp>
    </p:spTree>
    <p:extLst>
      <p:ext uri="{BB962C8B-B14F-4D97-AF65-F5344CB8AC3E}">
        <p14:creationId xmlns:p14="http://schemas.microsoft.com/office/powerpoint/2010/main" val="6893954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8195" name="Rectangle 3"/>
          <p:cNvSpPr>
            <a:spLocks noGrp="1" noChangeArrowheads="1"/>
          </p:cNvSpPr>
          <p:nvPr>
            <p:ph type="dt" idx="1"/>
          </p:nvPr>
        </p:nvSpPr>
        <p:spPr bwMode="auto">
          <a:xfrm>
            <a:off x="3884613" y="0"/>
            <a:ext cx="29718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30300" y="690563"/>
            <a:ext cx="4598988" cy="3449637"/>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685800" y="4370388"/>
            <a:ext cx="5486400" cy="41386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737600"/>
            <a:ext cx="29718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8199" name="Rectangle 7"/>
          <p:cNvSpPr>
            <a:spLocks noGrp="1" noChangeArrowheads="1"/>
          </p:cNvSpPr>
          <p:nvPr>
            <p:ph type="sldNum" sz="quarter" idx="5"/>
          </p:nvPr>
        </p:nvSpPr>
        <p:spPr bwMode="auto">
          <a:xfrm>
            <a:off x="3884613" y="8737600"/>
            <a:ext cx="29718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2A3AEFF-424F-43D0-BC3B-C768545EED56}" type="slidenum">
              <a:rPr lang="en-US"/>
              <a:pPr>
                <a:defRPr/>
              </a:pPr>
              <a:t>‹#›</a:t>
            </a:fld>
            <a:endParaRPr lang="en-US"/>
          </a:p>
        </p:txBody>
      </p:sp>
    </p:spTree>
    <p:extLst>
      <p:ext uri="{BB962C8B-B14F-4D97-AF65-F5344CB8AC3E}">
        <p14:creationId xmlns:p14="http://schemas.microsoft.com/office/powerpoint/2010/main" val="13924111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5AC914FA-0AEE-4AF2-84A7-187BE0159E49}" type="slidenum">
              <a:rPr lang="en-US" smtClean="0"/>
              <a:pPr/>
              <a:t>1</a:t>
            </a:fld>
            <a:endParaRPr lang="en-US" smtClean="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59F904A2-C5EE-43D8-A308-012FC2F02A86}" type="slidenum">
              <a:rPr lang="en-US" smtClean="0"/>
              <a:pPr/>
              <a:t>10</a:t>
            </a:fld>
            <a:endParaRPr lang="en-US"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833408B9-4040-4741-A4BE-D738126A9CC3}" type="slidenum">
              <a:rPr lang="en-US" smtClean="0"/>
              <a:pPr/>
              <a:t>2</a:t>
            </a:fld>
            <a:endParaRPr lang="en-US" smtClean="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71A89716-F5F9-4FE2-8C78-FF3462F7816C}" type="slidenum">
              <a:rPr lang="en-US" smtClean="0"/>
              <a:pPr/>
              <a:t>3</a:t>
            </a:fld>
            <a:endParaRPr lang="en-US" smtClean="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2A3B92E6-DB1E-4D1B-BC21-DC1A12D352F6}" type="slidenum">
              <a:rPr lang="en-US" smtClean="0"/>
              <a:pPr/>
              <a:t>4</a:t>
            </a:fld>
            <a:endParaRPr lang="en-US"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4D8C5CB9-362C-4EA4-976F-1C3DC550D49F}" type="slidenum">
              <a:rPr lang="en-US" smtClean="0"/>
              <a:pPr/>
              <a:t>5</a:t>
            </a:fld>
            <a:endParaRPr lang="en-US" smtClean="0"/>
          </a:p>
        </p:txBody>
      </p:sp>
      <p:sp>
        <p:nvSpPr>
          <p:cNvPr id="18435" name="Rectangle 2"/>
          <p:cNvSpPr>
            <a:spLocks noGrp="1" noRot="1" noChangeAspect="1" noChangeArrowheads="1" noTextEdit="1"/>
          </p:cNvSpPr>
          <p:nvPr>
            <p:ph type="sldImg"/>
          </p:nvPr>
        </p:nvSpPr>
        <p:spPr>
          <a:xfrm>
            <a:off x="1130300" y="690563"/>
            <a:ext cx="4597400" cy="3449637"/>
          </a:xfrm>
          <a:ln/>
        </p:spPr>
      </p:sp>
      <p:sp>
        <p:nvSpPr>
          <p:cNvPr id="184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BD8B829C-966C-4C05-8612-B3254F3E8982}" type="slidenum">
              <a:rPr lang="en-US" smtClean="0"/>
              <a:pPr/>
              <a:t>6</a:t>
            </a:fld>
            <a:endParaRPr lang="en-US"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EACEA2E9-599C-4AAE-B9C2-55CE3717DD1B}" type="slidenum">
              <a:rPr lang="en-US" smtClean="0"/>
              <a:pPr/>
              <a:t>7</a:t>
            </a:fld>
            <a:endParaRPr lang="en-US"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78506322-68E5-4F82-B36D-7A4991EB66F5}" type="slidenum">
              <a:rPr lang="en-US" smtClean="0"/>
              <a:pPr/>
              <a:t>8</a:t>
            </a:fld>
            <a:endParaRPr lang="en-US"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5591C4E2-5704-40CE-BF20-A99F9170403F}" type="slidenum">
              <a:rPr lang="en-US" smtClean="0"/>
              <a:pPr/>
              <a:t>9</a:t>
            </a:fld>
            <a:endParaRPr 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eaLnBrk="1" hangingPunct="1">
                <a:defRPr/>
              </a:pPr>
              <a:endParaRPr lang="en-US" sz="240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eaLnBrk="1" hangingPunct="1">
                  <a:defRPr/>
                </a:pPr>
                <a:endParaRPr lang="en-US" sz="240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eaLnBrk="1" hangingPunct="1">
                  <a:defRPr/>
                </a:pPr>
                <a:endParaRPr lang="en-US" sz="240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eaLnBrk="1" hangingPunct="1">
                  <a:defRPr/>
                </a:pPr>
                <a:endParaRPr lang="en-US" sz="240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eaLnBrk="1" hangingPunct="1">
                  <a:defRPr/>
                </a:pPr>
                <a:endParaRPr lang="en-US" sz="240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eaLnBrk="1" hangingPunct="1">
                  <a:defRPr/>
                </a:pPr>
                <a:endParaRPr lang="en-US" sz="240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eaLnBrk="1" hangingPunct="1">
                  <a:defRPr/>
                </a:pPr>
                <a:endParaRPr lang="en-US" sz="240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eaLnBrk="1" hangingPunct="1">
                  <a:defRPr/>
                </a:pPr>
                <a:endParaRPr lang="en-US" sz="240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eaLnBrk="1" hangingPunct="1">
                  <a:defRPr/>
                </a:pPr>
                <a:endParaRPr lang="en-US" sz="240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eaLnBrk="1" hangingPunct="1">
                  <a:defRPr/>
                </a:pPr>
                <a:endParaRPr lang="en-US" sz="240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eaLnBrk="1" hangingPunct="1">
                  <a:defRPr/>
                </a:pPr>
                <a:endParaRPr lang="en-US" sz="2400">
                  <a:latin typeface="Times New Roman" pitchFamily="18" charset="0"/>
                </a:endParaRPr>
              </a:p>
            </p:txBody>
          </p:sp>
        </p:grpSp>
      </p:grpSp>
      <p:sp>
        <p:nvSpPr>
          <p:cNvPr id="5139"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en-US"/>
              <a:t>Click to edit Master title style</a:t>
            </a:r>
          </a:p>
        </p:txBody>
      </p:sp>
      <p:sp>
        <p:nvSpPr>
          <p:cNvPr id="5140"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en-US"/>
              <a:t>Click to edit Master subtitle style</a:t>
            </a:r>
          </a:p>
        </p:txBody>
      </p:sp>
      <p:sp>
        <p:nvSpPr>
          <p:cNvPr id="18" name="Rectangle 16"/>
          <p:cNvSpPr>
            <a:spLocks noGrp="1" noChangeArrowheads="1"/>
          </p:cNvSpPr>
          <p:nvPr>
            <p:ph type="dt" sz="half" idx="10"/>
          </p:nvPr>
        </p:nvSpPr>
        <p:spPr>
          <a:xfrm>
            <a:off x="457200" y="6248400"/>
            <a:ext cx="2133600" cy="457200"/>
          </a:xfrm>
        </p:spPr>
        <p:txBody>
          <a:bodyPr/>
          <a:lstStyle>
            <a:lvl1pPr>
              <a:defRPr/>
            </a:lvl1pPr>
          </a:lstStyle>
          <a:p>
            <a:pPr>
              <a:defRPr/>
            </a:pPr>
            <a:endParaRPr lang="en-US"/>
          </a:p>
        </p:txBody>
      </p:sp>
      <p:sp>
        <p:nvSpPr>
          <p:cNvPr id="19" name="Rectangle 17"/>
          <p:cNvSpPr>
            <a:spLocks noGrp="1" noChangeArrowheads="1"/>
          </p:cNvSpPr>
          <p:nvPr>
            <p:ph type="ftr" sz="quarter" idx="11"/>
          </p:nvPr>
        </p:nvSpPr>
        <p:spPr/>
        <p:txBody>
          <a:bodyPr/>
          <a:lstStyle>
            <a:lvl1pPr>
              <a:defRPr/>
            </a:lvl1pPr>
          </a:lstStyle>
          <a:p>
            <a:pPr>
              <a:defRPr/>
            </a:pPr>
            <a:endParaRPr lang="en-US"/>
          </a:p>
        </p:txBody>
      </p:sp>
      <p:sp>
        <p:nvSpPr>
          <p:cNvPr id="20" name="Rectangle 18"/>
          <p:cNvSpPr>
            <a:spLocks noGrp="1" noChangeArrowheads="1"/>
          </p:cNvSpPr>
          <p:nvPr>
            <p:ph type="sldNum" sz="quarter" idx="12"/>
          </p:nvPr>
        </p:nvSpPr>
        <p:spPr/>
        <p:txBody>
          <a:bodyPr/>
          <a:lstStyle>
            <a:lvl1pPr>
              <a:defRPr/>
            </a:lvl1pPr>
          </a:lstStyle>
          <a:p>
            <a:pPr>
              <a:defRPr/>
            </a:pPr>
            <a:fld id="{DBF6BFF2-E7E4-4F5B-971B-6DF21A66720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25D1CB40-7E39-47D7-8D45-CABEDE8153FA}"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07AD978A-8B85-4D6B-AE36-7534B1F2E37A}"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6C41EA6E-7552-4885-B85A-D64A44097CC5}"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5258C182-9E2B-4974-9029-DEA83BDC592F}"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3D6BFD83-0750-47A6-844A-D10CD00AEA1C}"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ftr" sz="quarter" idx="10"/>
          </p:nvPr>
        </p:nvSpPr>
        <p:spPr>
          <a:ln/>
        </p:spPr>
        <p:txBody>
          <a:bodyPr/>
          <a:lstStyle>
            <a:lvl1pPr>
              <a:defRPr/>
            </a:lvl1pPr>
          </a:lstStyle>
          <a:p>
            <a:pPr>
              <a:defRPr/>
            </a:pPr>
            <a:endParaRPr lang="en-US"/>
          </a:p>
        </p:txBody>
      </p:sp>
      <p:sp>
        <p:nvSpPr>
          <p:cNvPr id="8" name="Rectangle 3"/>
          <p:cNvSpPr>
            <a:spLocks noGrp="1" noChangeArrowheads="1"/>
          </p:cNvSpPr>
          <p:nvPr>
            <p:ph type="sldNum" sz="quarter" idx="11"/>
          </p:nvPr>
        </p:nvSpPr>
        <p:spPr>
          <a:ln/>
        </p:spPr>
        <p:txBody>
          <a:bodyPr/>
          <a:lstStyle>
            <a:lvl1pPr>
              <a:defRPr/>
            </a:lvl1pPr>
          </a:lstStyle>
          <a:p>
            <a:pPr>
              <a:defRPr/>
            </a:pPr>
            <a:fld id="{CBDE8288-1681-4206-9341-285D80D49FB3}" type="slidenum">
              <a:rPr lang="en-US"/>
              <a:pPr>
                <a:defRPr/>
              </a:pPr>
              <a:t>‹#›</a:t>
            </a:fld>
            <a:endParaRPr lang="en-US"/>
          </a:p>
        </p:txBody>
      </p:sp>
      <p:sp>
        <p:nvSpPr>
          <p:cNvPr id="9"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ftr" sz="quarter"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F71FD758-EFCC-4A6C-A646-4ED65B386515}" type="slidenum">
              <a:rPr lang="en-US"/>
              <a:pPr>
                <a:defRPr/>
              </a:pPr>
              <a:t>‹#›</a:t>
            </a:fld>
            <a:endParaRPr lang="en-US"/>
          </a:p>
        </p:txBody>
      </p:sp>
      <p:sp>
        <p:nvSpPr>
          <p:cNvPr id="5"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en-US"/>
          </a:p>
        </p:txBody>
      </p:sp>
      <p:sp>
        <p:nvSpPr>
          <p:cNvPr id="3" name="Rectangle 3"/>
          <p:cNvSpPr>
            <a:spLocks noGrp="1" noChangeArrowheads="1"/>
          </p:cNvSpPr>
          <p:nvPr>
            <p:ph type="sldNum" sz="quarter" idx="11"/>
          </p:nvPr>
        </p:nvSpPr>
        <p:spPr>
          <a:ln/>
        </p:spPr>
        <p:txBody>
          <a:bodyPr/>
          <a:lstStyle>
            <a:lvl1pPr>
              <a:defRPr/>
            </a:lvl1pPr>
          </a:lstStyle>
          <a:p>
            <a:pPr>
              <a:defRPr/>
            </a:pPr>
            <a:fld id="{059B84BB-302A-46C1-9051-0B9EA7029213}" type="slidenum">
              <a:rPr lang="en-US"/>
              <a:pPr>
                <a:defRPr/>
              </a:pPr>
              <a:t>‹#›</a:t>
            </a:fld>
            <a:endParaRPr lang="en-US"/>
          </a:p>
        </p:txBody>
      </p:sp>
      <p:sp>
        <p:nvSpPr>
          <p:cNvPr id="4"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CE6130A3-6BCD-486A-817D-629794C8F148}"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70E5CAB4-5768-4592-93BC-7AD0360C101E}"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vl1pPr>
          </a:lstStyle>
          <a:p>
            <a:pPr>
              <a:defRPr/>
            </a:pPr>
            <a:endParaRPr lang="en-US"/>
          </a:p>
        </p:txBody>
      </p:sp>
      <p:sp>
        <p:nvSpPr>
          <p:cNvPr id="4099"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pPr>
              <a:defRPr/>
            </a:pPr>
            <a:fld id="{C260198A-5FE9-4A3D-B873-FF152F150C9B}" type="slidenum">
              <a:rPr lang="en-US"/>
              <a:pPr>
                <a:defRPr/>
              </a:pPr>
              <a:t>‹#›</a:t>
            </a:fld>
            <a:endParaRPr lang="en-US"/>
          </a:p>
        </p:txBody>
      </p:sp>
      <p:grpSp>
        <p:nvGrpSpPr>
          <p:cNvPr id="1028" name="Group 4"/>
          <p:cNvGrpSpPr>
            <a:grpSpLocks/>
          </p:cNvGrpSpPr>
          <p:nvPr/>
        </p:nvGrpSpPr>
        <p:grpSpPr bwMode="auto">
          <a:xfrm>
            <a:off x="0" y="0"/>
            <a:ext cx="9144000" cy="546100"/>
            <a:chOff x="0" y="0"/>
            <a:chExt cx="5760" cy="344"/>
          </a:xfrm>
        </p:grpSpPr>
        <p:sp>
          <p:nvSpPr>
            <p:cNvPr id="4101"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4102"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eaLnBrk="1" hangingPunct="1">
                <a:defRPr/>
              </a:pPr>
              <a:endParaRPr lang="en-US" sz="2400">
                <a:latin typeface="Times New Roman" pitchFamily="18" charset="0"/>
              </a:endParaRPr>
            </a:p>
          </p:txBody>
        </p:sp>
        <p:sp>
          <p:nvSpPr>
            <p:cNvPr id="4103"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eaLnBrk="1" hangingPunct="1">
                <a:defRPr/>
              </a:pPr>
              <a:endParaRPr lang="en-US">
                <a:solidFill>
                  <a:schemeClr val="hlink"/>
                </a:solidFill>
              </a:endParaRPr>
            </a:p>
          </p:txBody>
        </p:sp>
        <p:sp>
          <p:nvSpPr>
            <p:cNvPr id="4104"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eaLnBrk="1" hangingPunct="1">
                <a:defRPr/>
              </a:pPr>
              <a:endParaRPr lang="en-US">
                <a:solidFill>
                  <a:schemeClr val="hlink"/>
                </a:solidFill>
              </a:endParaRPr>
            </a:p>
          </p:txBody>
        </p:sp>
        <p:sp>
          <p:nvSpPr>
            <p:cNvPr id="4105"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eaLnBrk="1" hangingPunct="1">
                <a:defRPr/>
              </a:pPr>
              <a:endParaRPr lang="en-US">
                <a:solidFill>
                  <a:schemeClr val="accent2"/>
                </a:solidFill>
              </a:endParaRPr>
            </a:p>
          </p:txBody>
        </p:sp>
        <p:sp>
          <p:nvSpPr>
            <p:cNvPr id="4106"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eaLnBrk="1" hangingPunct="1">
                <a:defRPr/>
              </a:pPr>
              <a:endParaRPr lang="en-US">
                <a:solidFill>
                  <a:schemeClr val="hlink"/>
                </a:solidFill>
              </a:endParaRPr>
            </a:p>
          </p:txBody>
        </p:sp>
        <p:sp>
          <p:nvSpPr>
            <p:cNvPr id="4107"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eaLnBrk="1" hangingPunct="1">
                <a:defRPr/>
              </a:pPr>
              <a:endParaRPr lang="en-US" sz="2400">
                <a:latin typeface="Times New Roman" pitchFamily="18" charset="0"/>
              </a:endParaRPr>
            </a:p>
          </p:txBody>
        </p:sp>
        <p:sp>
          <p:nvSpPr>
            <p:cNvPr id="4108"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eaLnBrk="1" hangingPunct="1">
                <a:defRPr/>
              </a:pPr>
              <a:endParaRPr lang="en-US">
                <a:solidFill>
                  <a:schemeClr val="accent2"/>
                </a:solidFill>
              </a:endParaRPr>
            </a:p>
          </p:txBody>
        </p:sp>
        <p:sp>
          <p:nvSpPr>
            <p:cNvPr id="4109"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eaLnBrk="1" hangingPunct="1">
                <a:defRPr/>
              </a:pPr>
              <a:endParaRPr lang="en-US">
                <a:solidFill>
                  <a:schemeClr val="accent2"/>
                </a:solidFill>
              </a:endParaRPr>
            </a:p>
          </p:txBody>
        </p:sp>
      </p:grpSp>
      <p:sp>
        <p:nvSpPr>
          <p:cNvPr id="1029"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12"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756"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www.shu.edu/"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algn="ctr" eaLnBrk="1" hangingPunct="1"/>
            <a:r>
              <a:rPr lang="en-US" sz="4600" smtClean="0"/>
              <a:t>First-Semester Writing Portfolio at </a:t>
            </a:r>
            <a:br>
              <a:rPr lang="en-US" sz="4600" smtClean="0"/>
            </a:br>
            <a:r>
              <a:rPr lang="en-US" sz="4600" smtClean="0"/>
              <a:t>Seton Hall University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6"/>
          <p:cNvSpPr txBox="1">
            <a:spLocks noChangeArrowheads="1"/>
          </p:cNvSpPr>
          <p:nvPr/>
        </p:nvSpPr>
        <p:spPr bwMode="auto">
          <a:xfrm>
            <a:off x="1524000" y="5105400"/>
            <a:ext cx="6096000" cy="646331"/>
          </a:xfrm>
          <a:prstGeom prst="rect">
            <a:avLst/>
          </a:prstGeom>
          <a:solidFill>
            <a:srgbClr val="FFFF00"/>
          </a:solidFill>
          <a:ln w="12700">
            <a:solidFill>
              <a:schemeClr val="tx1"/>
            </a:solidFill>
            <a:miter lim="800000"/>
            <a:headEnd/>
            <a:tailEnd/>
          </a:ln>
        </p:spPr>
        <p:txBody>
          <a:bodyPr wrap="square">
            <a:spAutoFit/>
          </a:bodyPr>
          <a:lstStyle/>
          <a:p>
            <a:pPr algn="ctr"/>
            <a:r>
              <a:rPr lang="en-US" dirty="0"/>
              <a:t>You will upload only the English 1201 </a:t>
            </a:r>
            <a:r>
              <a:rPr lang="en-US" dirty="0" smtClean="0"/>
              <a:t>sample and </a:t>
            </a:r>
            <a:r>
              <a:rPr lang="en-US" dirty="0"/>
              <a:t>1201 </a:t>
            </a:r>
          </a:p>
          <a:p>
            <a:pPr algn="ctr"/>
            <a:r>
              <a:rPr lang="en-US" dirty="0"/>
              <a:t>self-assessment into your “My Content” space.</a:t>
            </a:r>
          </a:p>
        </p:txBody>
      </p:sp>
      <p:pic>
        <p:nvPicPr>
          <p:cNvPr id="12292" name="Picture 4"/>
          <p:cNvPicPr>
            <a:picLocks noChangeAspect="1" noChangeArrowheads="1"/>
          </p:cNvPicPr>
          <p:nvPr/>
        </p:nvPicPr>
        <p:blipFill>
          <a:blip r:embed="rId3" cstate="print"/>
          <a:stretch>
            <a:fillRect/>
          </a:stretch>
        </p:blipFill>
        <p:spPr bwMode="auto">
          <a:xfrm>
            <a:off x="228600" y="1752600"/>
            <a:ext cx="8692260" cy="3017520"/>
          </a:xfrm>
          <a:prstGeom prst="rect">
            <a:avLst/>
          </a:prstGeom>
          <a:ln>
            <a:noFill/>
          </a:ln>
          <a:effectLst>
            <a:outerShdw blurRad="190500" algn="tl" rotWithShape="0">
              <a:srgbClr val="000000">
                <a:alpha val="70000"/>
              </a:srgbClr>
            </a:outerShdw>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title"/>
          </p:nvPr>
        </p:nvSpPr>
        <p:spPr>
          <a:xfrm>
            <a:off x="457200" y="381000"/>
            <a:ext cx="8229600" cy="1066800"/>
          </a:xfrm>
        </p:spPr>
        <p:txBody>
          <a:bodyPr/>
          <a:lstStyle/>
          <a:p>
            <a:pPr eaLnBrk="1" hangingPunct="1"/>
            <a:r>
              <a:rPr lang="en-US" sz="3600" smtClean="0"/>
              <a:t>Getting Started: Log into PirateNet</a:t>
            </a:r>
          </a:p>
        </p:txBody>
      </p:sp>
      <p:sp>
        <p:nvSpPr>
          <p:cNvPr id="4099" name="Rectangle 4"/>
          <p:cNvSpPr>
            <a:spLocks noGrp="1" noChangeArrowheads="1"/>
          </p:cNvSpPr>
          <p:nvPr>
            <p:ph type="body" idx="1"/>
          </p:nvPr>
        </p:nvSpPr>
        <p:spPr>
          <a:xfrm>
            <a:off x="457200" y="1295400"/>
            <a:ext cx="8229600" cy="5334000"/>
          </a:xfrm>
        </p:spPr>
        <p:txBody>
          <a:bodyPr/>
          <a:lstStyle/>
          <a:p>
            <a:pPr eaLnBrk="1" hangingPunct="1">
              <a:lnSpc>
                <a:spcPct val="80000"/>
              </a:lnSpc>
            </a:pPr>
            <a:r>
              <a:rPr lang="en-US" sz="2800" smtClean="0"/>
              <a:t>Go to </a:t>
            </a:r>
            <a:r>
              <a:rPr lang="en-US" sz="2800" smtClean="0">
                <a:hlinkClick r:id="rId3"/>
              </a:rPr>
              <a:t>http://www.shu.edu</a:t>
            </a:r>
            <a:endParaRPr lang="en-US" sz="2800" smtClean="0"/>
          </a:p>
          <a:p>
            <a:pPr eaLnBrk="1" hangingPunct="1">
              <a:lnSpc>
                <a:spcPct val="80000"/>
              </a:lnSpc>
            </a:pPr>
            <a:r>
              <a:rPr lang="en-US" sz="2800" smtClean="0"/>
              <a:t>Click on My Account Sign In</a:t>
            </a:r>
            <a:endParaRPr lang="en-US" sz="2800" smtClean="0">
              <a:cs typeface="Arial" charset="0"/>
            </a:endParaRPr>
          </a:p>
          <a:p>
            <a:pPr eaLnBrk="1" hangingPunct="1">
              <a:lnSpc>
                <a:spcPct val="80000"/>
              </a:lnSpc>
            </a:pPr>
            <a:endParaRPr lang="en-US" sz="2800" smtClean="0">
              <a:cs typeface="Arial" charset="0"/>
            </a:endParaRPr>
          </a:p>
          <a:p>
            <a:pPr eaLnBrk="1" hangingPunct="1">
              <a:lnSpc>
                <a:spcPct val="80000"/>
              </a:lnSpc>
            </a:pPr>
            <a:endParaRPr lang="en-US" sz="2800" smtClean="0">
              <a:cs typeface="Arial" charset="0"/>
            </a:endParaRPr>
          </a:p>
          <a:p>
            <a:pPr eaLnBrk="1" hangingPunct="1">
              <a:lnSpc>
                <a:spcPct val="80000"/>
              </a:lnSpc>
            </a:pPr>
            <a:endParaRPr lang="en-US" sz="2800" smtClean="0">
              <a:cs typeface="Arial" charset="0"/>
            </a:endParaRPr>
          </a:p>
          <a:p>
            <a:pPr eaLnBrk="1" hangingPunct="1">
              <a:lnSpc>
                <a:spcPct val="80000"/>
              </a:lnSpc>
            </a:pPr>
            <a:endParaRPr lang="en-US" sz="2800" smtClean="0">
              <a:cs typeface="Arial" charset="0"/>
            </a:endParaRPr>
          </a:p>
          <a:p>
            <a:pPr eaLnBrk="1" hangingPunct="1">
              <a:lnSpc>
                <a:spcPct val="80000"/>
              </a:lnSpc>
            </a:pPr>
            <a:endParaRPr lang="en-US" sz="2800" smtClean="0">
              <a:cs typeface="Arial" charset="0"/>
            </a:endParaRPr>
          </a:p>
          <a:p>
            <a:pPr eaLnBrk="1" hangingPunct="1">
              <a:lnSpc>
                <a:spcPct val="80000"/>
              </a:lnSpc>
            </a:pPr>
            <a:endParaRPr lang="en-US" sz="2800" smtClean="0">
              <a:cs typeface="Arial" charset="0"/>
            </a:endParaRPr>
          </a:p>
          <a:p>
            <a:pPr eaLnBrk="1" hangingPunct="1">
              <a:lnSpc>
                <a:spcPct val="80000"/>
              </a:lnSpc>
            </a:pPr>
            <a:endParaRPr lang="en-US" sz="2800" smtClean="0">
              <a:cs typeface="Arial" charset="0"/>
            </a:endParaRPr>
          </a:p>
          <a:p>
            <a:pPr eaLnBrk="1" hangingPunct="1">
              <a:lnSpc>
                <a:spcPct val="80000"/>
              </a:lnSpc>
            </a:pPr>
            <a:endParaRPr lang="en-US" sz="2800" smtClean="0">
              <a:cs typeface="Arial" charset="0"/>
            </a:endParaRPr>
          </a:p>
          <a:p>
            <a:pPr eaLnBrk="1" hangingPunct="1">
              <a:lnSpc>
                <a:spcPct val="80000"/>
              </a:lnSpc>
            </a:pPr>
            <a:r>
              <a:rPr lang="en-US" sz="2800" smtClean="0">
                <a:cs typeface="Arial" charset="0"/>
              </a:rPr>
              <a:t>Enter your Username and Password</a:t>
            </a:r>
          </a:p>
          <a:p>
            <a:pPr eaLnBrk="1" hangingPunct="1">
              <a:lnSpc>
                <a:spcPct val="80000"/>
              </a:lnSpc>
            </a:pPr>
            <a:r>
              <a:rPr lang="en-US" sz="2800" smtClean="0">
                <a:cs typeface="Arial" charset="0"/>
              </a:rPr>
              <a:t>Click Sign In</a:t>
            </a:r>
          </a:p>
        </p:txBody>
      </p:sp>
      <p:pic>
        <p:nvPicPr>
          <p:cNvPr id="6" name="Picture 5" descr="signin.jpg"/>
          <p:cNvPicPr>
            <a:picLocks noChangeAspect="1"/>
          </p:cNvPicPr>
          <p:nvPr/>
        </p:nvPicPr>
        <p:blipFill>
          <a:blip r:embed="rId4" cstate="print"/>
          <a:stretch>
            <a:fillRect/>
          </a:stretch>
        </p:blipFill>
        <p:spPr>
          <a:xfrm>
            <a:off x="838200" y="2141298"/>
            <a:ext cx="7696200" cy="3327879"/>
          </a:xfrm>
          <a:prstGeom prst="rect">
            <a:avLst/>
          </a:prstGeom>
          <a:ln>
            <a:noFill/>
          </a:ln>
          <a:effectLst>
            <a:outerShdw blurRad="292100" dist="139700" dir="2700000" algn="tl" rotWithShape="0">
              <a:srgbClr val="333333">
                <a:alpha val="65000"/>
              </a:srgbClr>
            </a:outerShdw>
          </a:effectLst>
        </p:spPr>
      </p:pic>
      <p:sp>
        <p:nvSpPr>
          <p:cNvPr id="4101" name="AutoShape 5"/>
          <p:cNvSpPr>
            <a:spLocks noChangeArrowheads="1"/>
          </p:cNvSpPr>
          <p:nvPr/>
        </p:nvSpPr>
        <p:spPr bwMode="auto">
          <a:xfrm>
            <a:off x="7162800" y="3048000"/>
            <a:ext cx="1371600" cy="381000"/>
          </a:xfrm>
          <a:prstGeom prst="wedgeRectCallout">
            <a:avLst>
              <a:gd name="adj1" fmla="val 11227"/>
              <a:gd name="adj2" fmla="val -171250"/>
            </a:avLst>
          </a:prstGeom>
          <a:solidFill>
            <a:srgbClr val="FFFF00"/>
          </a:solidFill>
          <a:ln w="9525">
            <a:solidFill>
              <a:schemeClr val="tx1"/>
            </a:solidFill>
            <a:miter lim="800000"/>
            <a:headEnd/>
            <a:tailEnd/>
          </a:ln>
        </p:spPr>
        <p:txBody>
          <a:bodyPr/>
          <a:lstStyle/>
          <a:p>
            <a:pPr algn="ctr"/>
            <a:r>
              <a:rPr lang="en-US"/>
              <a:t>Click Here</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body" idx="1"/>
          </p:nvPr>
        </p:nvSpPr>
        <p:spPr>
          <a:xfrm>
            <a:off x="457200" y="533400"/>
            <a:ext cx="8229600" cy="6096000"/>
          </a:xfrm>
        </p:spPr>
        <p:txBody>
          <a:bodyPr/>
          <a:lstStyle/>
          <a:p>
            <a:pPr eaLnBrk="1" hangingPunct="1">
              <a:lnSpc>
                <a:spcPct val="80000"/>
              </a:lnSpc>
            </a:pPr>
            <a:r>
              <a:rPr lang="en-US" sz="2800" smtClean="0"/>
              <a:t>You should now be logged into PirateNet</a:t>
            </a:r>
          </a:p>
          <a:p>
            <a:pPr eaLnBrk="1" hangingPunct="1">
              <a:lnSpc>
                <a:spcPct val="80000"/>
              </a:lnSpc>
            </a:pPr>
            <a:r>
              <a:rPr lang="en-US" sz="2800" smtClean="0"/>
              <a:t>Click on </a:t>
            </a:r>
            <a:r>
              <a:rPr lang="en-US" sz="2800" b="1" smtClean="0"/>
              <a:t>myInfo</a:t>
            </a:r>
            <a:endParaRPr lang="en-US" sz="2800" b="1" smtClean="0">
              <a:cs typeface="Arial" charset="0"/>
            </a:endParaRPr>
          </a:p>
          <a:p>
            <a:pPr eaLnBrk="1" hangingPunct="1">
              <a:lnSpc>
                <a:spcPct val="80000"/>
              </a:lnSpc>
            </a:pPr>
            <a:endParaRPr lang="en-US" sz="2800" smtClean="0">
              <a:cs typeface="Arial" charset="0"/>
            </a:endParaRPr>
          </a:p>
          <a:p>
            <a:pPr eaLnBrk="1" hangingPunct="1">
              <a:lnSpc>
                <a:spcPct val="80000"/>
              </a:lnSpc>
            </a:pPr>
            <a:endParaRPr lang="en-US" sz="2800" smtClean="0">
              <a:cs typeface="Arial" charset="0"/>
            </a:endParaRPr>
          </a:p>
          <a:p>
            <a:pPr eaLnBrk="1" hangingPunct="1">
              <a:lnSpc>
                <a:spcPct val="80000"/>
              </a:lnSpc>
            </a:pPr>
            <a:endParaRPr lang="en-US" sz="2800" smtClean="0">
              <a:cs typeface="Arial" charset="0"/>
            </a:endParaRPr>
          </a:p>
          <a:p>
            <a:pPr eaLnBrk="1" hangingPunct="1">
              <a:lnSpc>
                <a:spcPct val="80000"/>
              </a:lnSpc>
            </a:pPr>
            <a:endParaRPr lang="en-US" sz="2800" smtClean="0">
              <a:cs typeface="Arial" charset="0"/>
            </a:endParaRPr>
          </a:p>
          <a:p>
            <a:pPr eaLnBrk="1" hangingPunct="1">
              <a:lnSpc>
                <a:spcPct val="80000"/>
              </a:lnSpc>
            </a:pPr>
            <a:endParaRPr lang="en-US" sz="2800" smtClean="0">
              <a:cs typeface="Arial" charset="0"/>
            </a:endParaRPr>
          </a:p>
          <a:p>
            <a:pPr eaLnBrk="1" hangingPunct="1">
              <a:lnSpc>
                <a:spcPct val="80000"/>
              </a:lnSpc>
              <a:buFont typeface="Wingdings" pitchFamily="2" charset="2"/>
              <a:buNone/>
            </a:pPr>
            <a:r>
              <a:rPr lang="en-US" sz="2800" smtClean="0">
                <a:cs typeface="Arial" charset="0"/>
              </a:rPr>
              <a:t/>
            </a:r>
            <a:br>
              <a:rPr lang="en-US" sz="2800" smtClean="0">
                <a:cs typeface="Arial" charset="0"/>
              </a:rPr>
            </a:br>
            <a:endParaRPr lang="en-US" sz="2800" smtClean="0">
              <a:cs typeface="Arial" charset="0"/>
            </a:endParaRPr>
          </a:p>
          <a:p>
            <a:pPr eaLnBrk="1" hangingPunct="1">
              <a:lnSpc>
                <a:spcPct val="80000"/>
              </a:lnSpc>
            </a:pPr>
            <a:r>
              <a:rPr lang="en-US" sz="2800" smtClean="0">
                <a:cs typeface="Arial" charset="0"/>
              </a:rPr>
              <a:t>Locate </a:t>
            </a:r>
            <a:r>
              <a:rPr lang="en-US" sz="2800" b="1" smtClean="0">
                <a:cs typeface="Arial" charset="0"/>
              </a:rPr>
              <a:t>My Content Collection and Web Folder</a:t>
            </a:r>
          </a:p>
          <a:p>
            <a:pPr eaLnBrk="1" hangingPunct="1">
              <a:lnSpc>
                <a:spcPct val="80000"/>
              </a:lnSpc>
            </a:pPr>
            <a:r>
              <a:rPr lang="en-US" sz="2800" smtClean="0">
                <a:cs typeface="Arial" charset="0"/>
              </a:rPr>
              <a:t>Click </a:t>
            </a:r>
            <a:r>
              <a:rPr lang="en-US" sz="2800" b="1" smtClean="0">
                <a:cs typeface="Arial" charset="0"/>
              </a:rPr>
              <a:t>My Content Collection</a:t>
            </a:r>
          </a:p>
        </p:txBody>
      </p:sp>
      <p:grpSp>
        <p:nvGrpSpPr>
          <p:cNvPr id="5123" name="Group 8"/>
          <p:cNvGrpSpPr>
            <a:grpSpLocks/>
          </p:cNvGrpSpPr>
          <p:nvPr/>
        </p:nvGrpSpPr>
        <p:grpSpPr bwMode="auto">
          <a:xfrm>
            <a:off x="838200" y="1447800"/>
            <a:ext cx="7102475" cy="2506663"/>
            <a:chOff x="838200" y="1676400"/>
            <a:chExt cx="7101840" cy="2506980"/>
          </a:xfrm>
        </p:grpSpPr>
        <p:pic>
          <p:nvPicPr>
            <p:cNvPr id="8" name="Picture 7" descr="myinfo.jpg"/>
            <p:cNvPicPr>
              <a:picLocks noChangeAspect="1"/>
            </p:cNvPicPr>
            <p:nvPr/>
          </p:nvPicPr>
          <p:blipFill>
            <a:blip r:embed="rId3" cstate="print"/>
            <a:stretch>
              <a:fillRect/>
            </a:stretch>
          </p:blipFill>
          <p:spPr>
            <a:xfrm>
              <a:off x="838200" y="1676400"/>
              <a:ext cx="7101840" cy="2506980"/>
            </a:xfrm>
            <a:prstGeom prst="rect">
              <a:avLst/>
            </a:prstGeom>
            <a:ln>
              <a:noFill/>
            </a:ln>
            <a:effectLst>
              <a:outerShdw blurRad="292100" dist="139700" dir="2700000" algn="tl" rotWithShape="0">
                <a:srgbClr val="333333">
                  <a:alpha val="65000"/>
                </a:srgbClr>
              </a:outerShdw>
            </a:effectLst>
          </p:spPr>
        </p:pic>
        <p:sp>
          <p:nvSpPr>
            <p:cNvPr id="5126" name="AutoShape 5"/>
            <p:cNvSpPr>
              <a:spLocks noChangeArrowheads="1"/>
            </p:cNvSpPr>
            <p:nvPr/>
          </p:nvSpPr>
          <p:spPr bwMode="auto">
            <a:xfrm>
              <a:off x="2971800" y="3581400"/>
              <a:ext cx="1371600" cy="381000"/>
            </a:xfrm>
            <a:prstGeom prst="wedgeRectCallout">
              <a:avLst>
                <a:gd name="adj1" fmla="val 53819"/>
                <a:gd name="adj2" fmla="val -137917"/>
              </a:avLst>
            </a:prstGeom>
            <a:solidFill>
              <a:srgbClr val="FFFF00"/>
            </a:solidFill>
            <a:ln w="9525">
              <a:solidFill>
                <a:schemeClr val="tx1"/>
              </a:solidFill>
              <a:miter lim="800000"/>
              <a:headEnd/>
              <a:tailEnd/>
            </a:ln>
          </p:spPr>
          <p:txBody>
            <a:bodyPr/>
            <a:lstStyle/>
            <a:p>
              <a:pPr algn="ctr"/>
              <a:r>
                <a:rPr lang="en-US"/>
                <a:t>Click Here</a:t>
              </a:r>
            </a:p>
          </p:txBody>
        </p:sp>
      </p:grpSp>
      <p:pic>
        <p:nvPicPr>
          <p:cNvPr id="10" name="Picture 9" descr="mycontent.jpg"/>
          <p:cNvPicPr>
            <a:picLocks noChangeAspect="1"/>
          </p:cNvPicPr>
          <p:nvPr/>
        </p:nvPicPr>
        <p:blipFill>
          <a:blip r:embed="rId4" cstate="print"/>
          <a:stretch>
            <a:fillRect/>
          </a:stretch>
        </p:blipFill>
        <p:spPr>
          <a:xfrm>
            <a:off x="3352800" y="5257800"/>
            <a:ext cx="3821113" cy="144780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Grp="1" noChangeArrowheads="1"/>
          </p:cNvSpPr>
          <p:nvPr>
            <p:ph type="body" idx="1"/>
          </p:nvPr>
        </p:nvSpPr>
        <p:spPr>
          <a:xfrm>
            <a:off x="457200" y="533400"/>
            <a:ext cx="8229600" cy="6096000"/>
          </a:xfrm>
        </p:spPr>
        <p:txBody>
          <a:bodyPr/>
          <a:lstStyle/>
          <a:p>
            <a:pPr eaLnBrk="1" hangingPunct="1">
              <a:lnSpc>
                <a:spcPct val="80000"/>
              </a:lnSpc>
            </a:pPr>
            <a:r>
              <a:rPr lang="en-US" sz="2800" smtClean="0"/>
              <a:t>This should launch another browser window, opening the Content Collection</a:t>
            </a:r>
          </a:p>
          <a:p>
            <a:pPr eaLnBrk="1" hangingPunct="1">
              <a:lnSpc>
                <a:spcPct val="80000"/>
              </a:lnSpc>
              <a:buFont typeface="Wingdings" pitchFamily="2" charset="2"/>
              <a:buNone/>
            </a:pPr>
            <a:endParaRPr lang="en-US" sz="2800" smtClean="0">
              <a:cs typeface="Arial" charset="0"/>
            </a:endParaRPr>
          </a:p>
          <a:p>
            <a:pPr eaLnBrk="1" hangingPunct="1">
              <a:lnSpc>
                <a:spcPct val="80000"/>
              </a:lnSpc>
            </a:pPr>
            <a:endParaRPr lang="en-US" sz="2800" smtClean="0">
              <a:cs typeface="Arial" charset="0"/>
            </a:endParaRPr>
          </a:p>
          <a:p>
            <a:pPr eaLnBrk="1" hangingPunct="1">
              <a:lnSpc>
                <a:spcPct val="80000"/>
              </a:lnSpc>
            </a:pPr>
            <a:endParaRPr lang="en-US" sz="2800" smtClean="0">
              <a:cs typeface="Arial" charset="0"/>
            </a:endParaRPr>
          </a:p>
          <a:p>
            <a:pPr eaLnBrk="1" hangingPunct="1">
              <a:lnSpc>
                <a:spcPct val="80000"/>
              </a:lnSpc>
            </a:pPr>
            <a:endParaRPr lang="en-US" sz="2800" smtClean="0">
              <a:cs typeface="Arial" charset="0"/>
            </a:endParaRPr>
          </a:p>
          <a:p>
            <a:pPr eaLnBrk="1" hangingPunct="1">
              <a:lnSpc>
                <a:spcPct val="80000"/>
              </a:lnSpc>
              <a:buFont typeface="Wingdings" pitchFamily="2" charset="2"/>
              <a:buNone/>
            </a:pPr>
            <a:r>
              <a:rPr lang="en-US" sz="2800" smtClean="0">
                <a:cs typeface="Arial" charset="0"/>
              </a:rPr>
              <a:t/>
            </a:r>
            <a:br>
              <a:rPr lang="en-US" sz="2800" smtClean="0">
                <a:cs typeface="Arial" charset="0"/>
              </a:rPr>
            </a:br>
            <a:endParaRPr lang="en-US" sz="2800" smtClean="0">
              <a:cs typeface="Arial" charset="0"/>
            </a:endParaRPr>
          </a:p>
        </p:txBody>
      </p:sp>
      <p:grpSp>
        <p:nvGrpSpPr>
          <p:cNvPr id="6147" name="Group 13"/>
          <p:cNvGrpSpPr>
            <a:grpSpLocks/>
          </p:cNvGrpSpPr>
          <p:nvPr/>
        </p:nvGrpSpPr>
        <p:grpSpPr bwMode="auto">
          <a:xfrm>
            <a:off x="381000" y="1524000"/>
            <a:ext cx="8521700" cy="4572000"/>
            <a:chOff x="381000" y="1524000"/>
            <a:chExt cx="8521892" cy="4572000"/>
          </a:xfrm>
        </p:grpSpPr>
        <p:pic>
          <p:nvPicPr>
            <p:cNvPr id="7" name="Picture 6" descr="contentcoll.jpg"/>
            <p:cNvPicPr>
              <a:picLocks noChangeAspect="1"/>
            </p:cNvPicPr>
            <p:nvPr/>
          </p:nvPicPr>
          <p:blipFill>
            <a:blip r:embed="rId3" cstate="print"/>
            <a:stretch>
              <a:fillRect/>
            </a:stretch>
          </p:blipFill>
          <p:spPr>
            <a:xfrm>
              <a:off x="381000" y="1524000"/>
              <a:ext cx="8521892" cy="4572000"/>
            </a:xfrm>
            <a:prstGeom prst="rect">
              <a:avLst/>
            </a:prstGeom>
            <a:ln>
              <a:noFill/>
            </a:ln>
            <a:effectLst>
              <a:outerShdw blurRad="292100" dist="139700" dir="2700000" algn="tl" rotWithShape="0">
                <a:srgbClr val="333333">
                  <a:alpha val="65000"/>
                </a:srgbClr>
              </a:outerShdw>
            </a:effectLst>
          </p:spPr>
        </p:pic>
        <p:grpSp>
          <p:nvGrpSpPr>
            <p:cNvPr id="6149" name="Group 9"/>
            <p:cNvGrpSpPr>
              <a:grpSpLocks/>
            </p:cNvGrpSpPr>
            <p:nvPr/>
          </p:nvGrpSpPr>
          <p:grpSpPr bwMode="auto">
            <a:xfrm>
              <a:off x="1828800" y="2454709"/>
              <a:ext cx="5913438" cy="3191792"/>
              <a:chOff x="2011363" y="2230031"/>
              <a:chExt cx="5913437" cy="3192208"/>
            </a:xfrm>
          </p:grpSpPr>
          <p:sp>
            <p:nvSpPr>
              <p:cNvPr id="6150" name="AutoShape 4"/>
              <p:cNvSpPr>
                <a:spLocks noChangeArrowheads="1"/>
              </p:cNvSpPr>
              <p:nvPr/>
            </p:nvSpPr>
            <p:spPr bwMode="auto">
              <a:xfrm rot="642692">
                <a:off x="2050648" y="2230031"/>
                <a:ext cx="2691583" cy="599915"/>
              </a:xfrm>
              <a:prstGeom prst="leftArrow">
                <a:avLst>
                  <a:gd name="adj1" fmla="val 50000"/>
                  <a:gd name="adj2" fmla="val 85474"/>
                </a:avLst>
              </a:prstGeom>
              <a:solidFill>
                <a:srgbClr val="FFFF66"/>
              </a:solidFill>
              <a:ln w="9525">
                <a:solidFill>
                  <a:schemeClr val="tx1"/>
                </a:solidFill>
                <a:miter lim="800000"/>
                <a:headEnd/>
                <a:tailEnd/>
              </a:ln>
            </p:spPr>
            <p:txBody>
              <a:bodyPr wrap="none" anchor="ctr"/>
              <a:lstStyle/>
              <a:p>
                <a:endParaRPr lang="en-US"/>
              </a:p>
            </p:txBody>
          </p:sp>
          <p:sp>
            <p:nvSpPr>
              <p:cNvPr id="6151" name="AutoShape 5"/>
              <p:cNvSpPr>
                <a:spLocks noChangeArrowheads="1"/>
              </p:cNvSpPr>
              <p:nvPr/>
            </p:nvSpPr>
            <p:spPr bwMode="auto">
              <a:xfrm>
                <a:off x="2011363" y="3237897"/>
                <a:ext cx="2598737" cy="576231"/>
              </a:xfrm>
              <a:prstGeom prst="leftArrow">
                <a:avLst>
                  <a:gd name="adj1" fmla="val 50000"/>
                  <a:gd name="adj2" fmla="val 92181"/>
                </a:avLst>
              </a:prstGeom>
              <a:solidFill>
                <a:srgbClr val="FFFF66"/>
              </a:solidFill>
              <a:ln w="9525">
                <a:solidFill>
                  <a:schemeClr val="tx1"/>
                </a:solidFill>
                <a:miter lim="800000"/>
                <a:headEnd/>
                <a:tailEnd/>
              </a:ln>
            </p:spPr>
            <p:txBody>
              <a:bodyPr wrap="none" anchor="ctr"/>
              <a:lstStyle/>
              <a:p>
                <a:endParaRPr lang="en-US"/>
              </a:p>
            </p:txBody>
          </p:sp>
          <p:sp>
            <p:nvSpPr>
              <p:cNvPr id="6152" name="Text Box 6"/>
              <p:cNvSpPr txBox="1">
                <a:spLocks noChangeArrowheads="1"/>
              </p:cNvSpPr>
              <p:nvPr/>
            </p:nvSpPr>
            <p:spPr bwMode="auto">
              <a:xfrm>
                <a:off x="4114800" y="2421027"/>
                <a:ext cx="3810000" cy="3001212"/>
              </a:xfrm>
              <a:prstGeom prst="rect">
                <a:avLst/>
              </a:prstGeom>
              <a:solidFill>
                <a:srgbClr val="FFFF66"/>
              </a:solidFill>
              <a:ln w="28575">
                <a:solidFill>
                  <a:schemeClr val="tx1"/>
                </a:solidFill>
                <a:miter lim="800000"/>
                <a:headEnd/>
                <a:tailEnd/>
              </a:ln>
            </p:spPr>
            <p:txBody>
              <a:bodyPr>
                <a:spAutoFit/>
              </a:bodyPr>
              <a:lstStyle/>
              <a:p>
                <a:pPr>
                  <a:spcBef>
                    <a:spcPct val="50000"/>
                  </a:spcBef>
                </a:pPr>
                <a:r>
                  <a:rPr lang="en-US"/>
                  <a:t>You are now in the Content System of Blackboard.  “My Content” is similar to the hard drive on your computer.  You can create folders for organization and store items such as PowerPoint files, Word files, and images.  </a:t>
                </a:r>
              </a:p>
              <a:p>
                <a:pPr>
                  <a:spcBef>
                    <a:spcPct val="50000"/>
                  </a:spcBef>
                </a:pPr>
                <a:r>
                  <a:rPr lang="en-US"/>
                  <a:t>When creating an ePortfolio, you can create links to the items that you saved in “My Content.”</a:t>
                </a:r>
              </a:p>
            </p:txBody>
          </p:sp>
        </p:grpSp>
      </p:gr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Picture 6"/>
          <p:cNvPicPr>
            <a:picLocks noChangeAspect="1" noChangeArrowheads="1"/>
          </p:cNvPicPr>
          <p:nvPr/>
        </p:nvPicPr>
        <p:blipFill>
          <a:blip r:embed="rId3" cstate="print"/>
          <a:stretch>
            <a:fillRect/>
          </a:stretch>
        </p:blipFill>
        <p:spPr bwMode="auto">
          <a:xfrm>
            <a:off x="1219200" y="990600"/>
            <a:ext cx="6073204" cy="1737360"/>
          </a:xfrm>
          <a:prstGeom prst="rect">
            <a:avLst/>
          </a:prstGeom>
          <a:ln>
            <a:noFill/>
          </a:ln>
          <a:effectLst>
            <a:outerShdw blurRad="190500" algn="tl" rotWithShape="0">
              <a:srgbClr val="000000">
                <a:alpha val="70000"/>
              </a:srgbClr>
            </a:outerShdw>
          </a:effectLst>
        </p:spPr>
      </p:pic>
      <p:grpSp>
        <p:nvGrpSpPr>
          <p:cNvPr id="7171" name="Group 2"/>
          <p:cNvGrpSpPr>
            <a:grpSpLocks/>
          </p:cNvGrpSpPr>
          <p:nvPr/>
        </p:nvGrpSpPr>
        <p:grpSpPr bwMode="auto">
          <a:xfrm>
            <a:off x="525463" y="2438400"/>
            <a:ext cx="7942262" cy="3248025"/>
            <a:chOff x="288" y="1536"/>
            <a:chExt cx="5088" cy="2046"/>
          </a:xfrm>
        </p:grpSpPr>
        <p:sp>
          <p:nvSpPr>
            <p:cNvPr id="7172" name="Text Box 5"/>
            <p:cNvSpPr txBox="1">
              <a:spLocks noChangeArrowheads="1"/>
            </p:cNvSpPr>
            <p:nvPr/>
          </p:nvSpPr>
          <p:spPr bwMode="auto">
            <a:xfrm>
              <a:off x="288" y="2208"/>
              <a:ext cx="5088" cy="1374"/>
            </a:xfrm>
            <a:prstGeom prst="rect">
              <a:avLst/>
            </a:prstGeom>
            <a:solidFill>
              <a:srgbClr val="FFFF66"/>
            </a:solidFill>
            <a:ln w="28575">
              <a:solidFill>
                <a:schemeClr val="tx1"/>
              </a:solidFill>
              <a:miter lim="800000"/>
              <a:headEnd/>
              <a:tailEnd/>
            </a:ln>
          </p:spPr>
          <p:txBody>
            <a:bodyPr>
              <a:spAutoFit/>
            </a:bodyPr>
            <a:lstStyle/>
            <a:p>
              <a:pPr eaLnBrk="1" hangingPunct="1">
                <a:spcBef>
                  <a:spcPct val="50000"/>
                </a:spcBef>
              </a:pPr>
              <a:r>
                <a:rPr lang="en-US">
                  <a:cs typeface="Arial" charset="0"/>
                </a:rPr>
                <a:t>Organization of documents, whether on your computer in “My Document” or in the “Content System,” is very important.  You should consider creating folders to store and organize your documents.  This is especially important when creating your electronic portfolios, and you will see why later when you create your first portfolio.</a:t>
              </a:r>
            </a:p>
            <a:p>
              <a:pPr eaLnBrk="1" hangingPunct="1">
                <a:spcBef>
                  <a:spcPct val="50000"/>
                </a:spcBef>
              </a:pPr>
              <a:r>
                <a:rPr lang="en-US">
                  <a:cs typeface="Arial" charset="0"/>
                </a:rPr>
                <a:t>For this particular portfolio you will need to create a folder titled “First-Year Writing Portfolio.”</a:t>
              </a:r>
            </a:p>
          </p:txBody>
        </p:sp>
        <p:sp>
          <p:nvSpPr>
            <p:cNvPr id="7173" name="AutoShape 6"/>
            <p:cNvSpPr>
              <a:spLocks noChangeArrowheads="1"/>
            </p:cNvSpPr>
            <p:nvPr/>
          </p:nvSpPr>
          <p:spPr bwMode="auto">
            <a:xfrm>
              <a:off x="2880" y="1536"/>
              <a:ext cx="1536" cy="480"/>
            </a:xfrm>
            <a:prstGeom prst="wedgeRectCallout">
              <a:avLst>
                <a:gd name="adj1" fmla="val -89793"/>
                <a:gd name="adj2" fmla="val -66587"/>
              </a:avLst>
            </a:prstGeom>
            <a:solidFill>
              <a:srgbClr val="FFFF66"/>
            </a:solidFill>
            <a:ln w="9525">
              <a:solidFill>
                <a:schemeClr val="tx1"/>
              </a:solidFill>
              <a:miter lim="800000"/>
              <a:headEnd/>
              <a:tailEnd/>
            </a:ln>
          </p:spPr>
          <p:txBody>
            <a:bodyPr/>
            <a:lstStyle/>
            <a:p>
              <a:pPr algn="ctr" eaLnBrk="1" hangingPunct="1"/>
              <a:r>
                <a:rPr lang="en-US" dirty="0">
                  <a:cs typeface="Arial" charset="0"/>
                </a:rPr>
                <a:t>Click here to create your folder</a:t>
              </a:r>
            </a:p>
          </p:txBody>
        </p:sp>
      </p:gr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203" name="Picture 11"/>
          <p:cNvPicPr>
            <a:picLocks noChangeAspect="1" noChangeArrowheads="1"/>
          </p:cNvPicPr>
          <p:nvPr/>
        </p:nvPicPr>
        <p:blipFill>
          <a:blip r:embed="rId3" cstate="print"/>
          <a:srcRect t="28673"/>
          <a:stretch>
            <a:fillRect/>
          </a:stretch>
        </p:blipFill>
        <p:spPr bwMode="auto">
          <a:xfrm>
            <a:off x="927418" y="4221480"/>
            <a:ext cx="7987982" cy="2103120"/>
          </a:xfrm>
          <a:prstGeom prst="rect">
            <a:avLst/>
          </a:prstGeom>
          <a:ln>
            <a:noFill/>
          </a:ln>
          <a:effectLst>
            <a:outerShdw blurRad="190500" algn="tl" rotWithShape="0">
              <a:srgbClr val="000000">
                <a:alpha val="70000"/>
              </a:srgbClr>
            </a:outerShdw>
          </a:effectLst>
        </p:spPr>
      </p:pic>
      <p:sp>
        <p:nvSpPr>
          <p:cNvPr id="8195" name="AutoShape 7"/>
          <p:cNvSpPr>
            <a:spLocks noChangeArrowheads="1"/>
          </p:cNvSpPr>
          <p:nvPr/>
        </p:nvSpPr>
        <p:spPr bwMode="auto">
          <a:xfrm>
            <a:off x="152400" y="4114800"/>
            <a:ext cx="1676400" cy="914400"/>
          </a:xfrm>
          <a:prstGeom prst="wedgeRectCallout">
            <a:avLst>
              <a:gd name="adj1" fmla="val 65245"/>
              <a:gd name="adj2" fmla="val 72005"/>
            </a:avLst>
          </a:prstGeom>
          <a:solidFill>
            <a:srgbClr val="FFFF00"/>
          </a:solidFill>
          <a:ln w="9525">
            <a:solidFill>
              <a:schemeClr val="tx1"/>
            </a:solidFill>
            <a:miter lim="800000"/>
            <a:headEnd/>
            <a:tailEnd/>
          </a:ln>
        </p:spPr>
        <p:txBody>
          <a:bodyPr/>
          <a:lstStyle/>
          <a:p>
            <a:pPr algn="ctr"/>
            <a:r>
              <a:rPr lang="en-US" dirty="0"/>
              <a:t>Click on your folder to add your files</a:t>
            </a:r>
          </a:p>
        </p:txBody>
      </p:sp>
      <p:pic>
        <p:nvPicPr>
          <p:cNvPr id="8202" name="Picture 10"/>
          <p:cNvPicPr>
            <a:picLocks noChangeAspect="1" noChangeArrowheads="1"/>
          </p:cNvPicPr>
          <p:nvPr/>
        </p:nvPicPr>
        <p:blipFill>
          <a:blip r:embed="rId4" cstate="print"/>
          <a:stretch>
            <a:fillRect/>
          </a:stretch>
        </p:blipFill>
        <p:spPr bwMode="auto">
          <a:xfrm>
            <a:off x="292209" y="1367765"/>
            <a:ext cx="8623191" cy="1645920"/>
          </a:xfrm>
          <a:prstGeom prst="rect">
            <a:avLst/>
          </a:prstGeom>
          <a:ln>
            <a:noFill/>
          </a:ln>
          <a:effectLst>
            <a:outerShdw blurRad="190500" algn="tl" rotWithShape="0">
              <a:srgbClr val="000000">
                <a:alpha val="70000"/>
              </a:srgbClr>
            </a:outerShdw>
          </a:effectLst>
        </p:spPr>
      </p:pic>
      <p:sp>
        <p:nvSpPr>
          <p:cNvPr id="8197" name="AutoShape 6"/>
          <p:cNvSpPr>
            <a:spLocks noChangeArrowheads="1"/>
          </p:cNvSpPr>
          <p:nvPr/>
        </p:nvSpPr>
        <p:spPr bwMode="auto">
          <a:xfrm>
            <a:off x="6324600" y="1600200"/>
            <a:ext cx="2133600" cy="762000"/>
          </a:xfrm>
          <a:prstGeom prst="wedgeRectCallout">
            <a:avLst>
              <a:gd name="adj1" fmla="val -62179"/>
              <a:gd name="adj2" fmla="val 47081"/>
            </a:avLst>
          </a:prstGeom>
          <a:solidFill>
            <a:srgbClr val="FFFF00"/>
          </a:solidFill>
          <a:ln w="9525">
            <a:solidFill>
              <a:schemeClr val="tx1"/>
            </a:solidFill>
            <a:miter lim="800000"/>
            <a:headEnd/>
            <a:tailEnd/>
          </a:ln>
        </p:spPr>
        <p:txBody>
          <a:bodyPr/>
          <a:lstStyle/>
          <a:p>
            <a:pPr algn="ctr"/>
            <a:r>
              <a:rPr lang="en-US" dirty="0"/>
              <a:t>Name your folder then click “</a:t>
            </a:r>
            <a:r>
              <a:rPr lang="en-US" dirty="0" smtClean="0"/>
              <a:t>Submit.”</a:t>
            </a:r>
            <a:endParaRPr lang="en-US" dirty="0"/>
          </a:p>
          <a:p>
            <a:pPr algn="ct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2" name="Picture 6"/>
          <p:cNvPicPr>
            <a:picLocks noChangeAspect="1" noChangeArrowheads="1"/>
          </p:cNvPicPr>
          <p:nvPr/>
        </p:nvPicPr>
        <p:blipFill>
          <a:blip r:embed="rId3" cstate="print"/>
          <a:stretch>
            <a:fillRect/>
          </a:stretch>
        </p:blipFill>
        <p:spPr bwMode="auto">
          <a:xfrm>
            <a:off x="762000" y="533400"/>
            <a:ext cx="4003039" cy="1219200"/>
          </a:xfrm>
          <a:prstGeom prst="rect">
            <a:avLst/>
          </a:prstGeom>
          <a:ln>
            <a:noFill/>
          </a:ln>
          <a:effectLst>
            <a:outerShdw blurRad="190500" algn="tl" rotWithShape="0">
              <a:srgbClr val="000000">
                <a:alpha val="70000"/>
              </a:srgbClr>
            </a:outerShdw>
          </a:effectLst>
        </p:spPr>
      </p:pic>
      <p:sp>
        <p:nvSpPr>
          <p:cNvPr id="9219" name="AutoShape 6"/>
          <p:cNvSpPr>
            <a:spLocks noChangeArrowheads="1"/>
          </p:cNvSpPr>
          <p:nvPr/>
        </p:nvSpPr>
        <p:spPr bwMode="auto">
          <a:xfrm>
            <a:off x="3962400" y="457200"/>
            <a:ext cx="1905000" cy="914400"/>
          </a:xfrm>
          <a:prstGeom prst="wedgeRectCallout">
            <a:avLst>
              <a:gd name="adj1" fmla="val -93338"/>
              <a:gd name="adj2" fmla="val 26495"/>
            </a:avLst>
          </a:prstGeom>
          <a:solidFill>
            <a:srgbClr val="FFFF00"/>
          </a:solidFill>
          <a:ln w="9525">
            <a:solidFill>
              <a:schemeClr val="tx1"/>
            </a:solidFill>
            <a:miter lim="800000"/>
            <a:headEnd/>
            <a:tailEnd/>
          </a:ln>
        </p:spPr>
        <p:txBody>
          <a:bodyPr/>
          <a:lstStyle/>
          <a:p>
            <a:pPr algn="ctr"/>
            <a:r>
              <a:rPr lang="en-US" dirty="0"/>
              <a:t>Click on </a:t>
            </a:r>
            <a:br>
              <a:rPr lang="en-US" dirty="0"/>
            </a:br>
            <a:r>
              <a:rPr lang="en-US" dirty="0"/>
              <a:t>“Upload </a:t>
            </a:r>
            <a:r>
              <a:rPr lang="en-US" dirty="0" smtClean="0"/>
              <a:t>Files” </a:t>
            </a:r>
            <a:r>
              <a:rPr lang="en-US" dirty="0"/>
              <a:t>to add a </a:t>
            </a:r>
            <a:r>
              <a:rPr lang="en-US" dirty="0" smtClean="0"/>
              <a:t>file or files</a:t>
            </a:r>
            <a:endParaRPr lang="en-US" dirty="0"/>
          </a:p>
        </p:txBody>
      </p:sp>
      <p:pic>
        <p:nvPicPr>
          <p:cNvPr id="9224" name="Picture 8"/>
          <p:cNvPicPr>
            <a:picLocks noChangeAspect="1" noChangeArrowheads="1"/>
          </p:cNvPicPr>
          <p:nvPr/>
        </p:nvPicPr>
        <p:blipFill>
          <a:blip r:embed="rId4" cstate="print"/>
          <a:stretch>
            <a:fillRect/>
          </a:stretch>
        </p:blipFill>
        <p:spPr bwMode="auto">
          <a:xfrm>
            <a:off x="1066800" y="2230022"/>
            <a:ext cx="6096000" cy="4399378"/>
          </a:xfrm>
          <a:prstGeom prst="rect">
            <a:avLst/>
          </a:prstGeom>
          <a:ln>
            <a:noFill/>
          </a:ln>
          <a:effectLst>
            <a:outerShdw blurRad="190500" algn="tl" rotWithShape="0">
              <a:srgbClr val="000000">
                <a:alpha val="70000"/>
              </a:srgbClr>
            </a:outerShdw>
          </a:effectLst>
        </p:spPr>
      </p:pic>
      <p:sp>
        <p:nvSpPr>
          <p:cNvPr id="9221" name="AutoShape 7"/>
          <p:cNvSpPr>
            <a:spLocks noChangeArrowheads="1"/>
          </p:cNvSpPr>
          <p:nvPr/>
        </p:nvSpPr>
        <p:spPr bwMode="auto">
          <a:xfrm>
            <a:off x="3733800" y="3581400"/>
            <a:ext cx="2895600" cy="1981200"/>
          </a:xfrm>
          <a:prstGeom prst="wedgeRectCallout">
            <a:avLst>
              <a:gd name="adj1" fmla="val -107225"/>
              <a:gd name="adj2" fmla="val -47903"/>
            </a:avLst>
          </a:prstGeom>
          <a:solidFill>
            <a:srgbClr val="FFFF00"/>
          </a:solidFill>
          <a:ln w="9525">
            <a:solidFill>
              <a:schemeClr val="tx1"/>
            </a:solidFill>
            <a:miter lim="800000"/>
            <a:headEnd/>
            <a:tailEnd/>
          </a:ln>
        </p:spPr>
        <p:txBody>
          <a:bodyPr/>
          <a:lstStyle/>
          <a:p>
            <a:pPr algn="ctr"/>
            <a:r>
              <a:rPr lang="en-US" dirty="0"/>
              <a:t>Click “Browse” to locate the file </a:t>
            </a:r>
            <a:r>
              <a:rPr lang="en-US" dirty="0" smtClean="0"/>
              <a:t>or files on </a:t>
            </a:r>
            <a:r>
              <a:rPr lang="en-US" dirty="0"/>
              <a:t>your computer.  But first, remember to delete your name and your teacher’s name throughout the document.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5"/>
          <p:cNvPicPr>
            <a:picLocks noChangeAspect="1" noChangeArrowheads="1"/>
          </p:cNvPicPr>
          <p:nvPr/>
        </p:nvPicPr>
        <p:blipFill>
          <a:blip r:embed="rId3" cstate="print"/>
          <a:stretch>
            <a:fillRect/>
          </a:stretch>
        </p:blipFill>
        <p:spPr bwMode="auto">
          <a:xfrm>
            <a:off x="872861" y="762000"/>
            <a:ext cx="7514166" cy="5410200"/>
          </a:xfrm>
          <a:prstGeom prst="rect">
            <a:avLst/>
          </a:prstGeom>
          <a:ln>
            <a:noFill/>
          </a:ln>
          <a:effectLst>
            <a:outerShdw blurRad="292100" dist="139700" dir="2700000" algn="tl" rotWithShape="0">
              <a:srgbClr val="333333">
                <a:alpha val="65000"/>
              </a:srgbClr>
            </a:outerShdw>
          </a:effectLst>
        </p:spPr>
      </p:pic>
      <p:sp>
        <p:nvSpPr>
          <p:cNvPr id="10243" name="AutoShape 5"/>
          <p:cNvSpPr>
            <a:spLocks noChangeArrowheads="1"/>
          </p:cNvSpPr>
          <p:nvPr/>
        </p:nvSpPr>
        <p:spPr bwMode="auto">
          <a:xfrm>
            <a:off x="5410200" y="1066800"/>
            <a:ext cx="2819400" cy="1828800"/>
          </a:xfrm>
          <a:prstGeom prst="wedgeRectCallout">
            <a:avLst>
              <a:gd name="adj1" fmla="val -82250"/>
              <a:gd name="adj2" fmla="val -9028"/>
            </a:avLst>
          </a:prstGeom>
          <a:solidFill>
            <a:srgbClr val="FFFF00"/>
          </a:solidFill>
          <a:ln w="9525">
            <a:solidFill>
              <a:schemeClr val="tx1"/>
            </a:solidFill>
            <a:miter lim="800000"/>
            <a:headEnd/>
            <a:tailEnd/>
          </a:ln>
        </p:spPr>
        <p:txBody>
          <a:bodyPr/>
          <a:lstStyle/>
          <a:p>
            <a:pPr algn="ctr"/>
            <a:r>
              <a:rPr lang="en-US" dirty="0"/>
              <a:t>Highlight file </a:t>
            </a:r>
            <a:r>
              <a:rPr lang="en-US" dirty="0" smtClean="0"/>
              <a:t>or files that </a:t>
            </a:r>
            <a:r>
              <a:rPr lang="en-US" dirty="0"/>
              <a:t>you want to add.  You will ONLY be adding the English 1201 sample and self-assessment this semester.  </a:t>
            </a:r>
          </a:p>
        </p:txBody>
      </p:sp>
      <p:sp>
        <p:nvSpPr>
          <p:cNvPr id="10244" name="AutoShape 6"/>
          <p:cNvSpPr>
            <a:spLocks noChangeArrowheads="1"/>
          </p:cNvSpPr>
          <p:nvPr/>
        </p:nvSpPr>
        <p:spPr bwMode="auto">
          <a:xfrm>
            <a:off x="5562600" y="4876800"/>
            <a:ext cx="1295400" cy="838200"/>
          </a:xfrm>
          <a:prstGeom prst="wedgeRectCallout">
            <a:avLst>
              <a:gd name="adj1" fmla="val 79422"/>
              <a:gd name="adj2" fmla="val 31281"/>
            </a:avLst>
          </a:prstGeom>
          <a:solidFill>
            <a:srgbClr val="FFFF00"/>
          </a:solidFill>
          <a:ln w="9525">
            <a:solidFill>
              <a:schemeClr val="tx1"/>
            </a:solidFill>
            <a:miter lim="800000"/>
            <a:headEnd/>
            <a:tailEnd/>
          </a:ln>
        </p:spPr>
        <p:txBody>
          <a:bodyPr/>
          <a:lstStyle/>
          <a:p>
            <a:pPr algn="ctr"/>
            <a:r>
              <a:rPr lang="en-US"/>
              <a:t>Click “Open”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9" name="Picture 5"/>
          <p:cNvPicPr>
            <a:picLocks noChangeAspect="1" noChangeArrowheads="1"/>
          </p:cNvPicPr>
          <p:nvPr/>
        </p:nvPicPr>
        <p:blipFill>
          <a:blip r:embed="rId3" cstate="print"/>
          <a:stretch>
            <a:fillRect/>
          </a:stretch>
        </p:blipFill>
        <p:spPr bwMode="auto">
          <a:xfrm>
            <a:off x="998261" y="609600"/>
            <a:ext cx="7071277" cy="5421313"/>
          </a:xfrm>
          <a:prstGeom prst="rect">
            <a:avLst/>
          </a:prstGeom>
          <a:ln>
            <a:noFill/>
          </a:ln>
          <a:effectLst>
            <a:outerShdw blurRad="190500" algn="tl" rotWithShape="0">
              <a:srgbClr val="000000">
                <a:alpha val="70000"/>
              </a:srgbClr>
            </a:outerShdw>
          </a:effectLst>
        </p:spPr>
      </p:pic>
      <p:sp>
        <p:nvSpPr>
          <p:cNvPr id="11267" name="AutoShape 6"/>
          <p:cNvSpPr>
            <a:spLocks noChangeArrowheads="1"/>
          </p:cNvSpPr>
          <p:nvPr/>
        </p:nvSpPr>
        <p:spPr bwMode="auto">
          <a:xfrm>
            <a:off x="2895600" y="5791200"/>
            <a:ext cx="3048000" cy="762000"/>
          </a:xfrm>
          <a:prstGeom prst="wedgeRectCallout">
            <a:avLst>
              <a:gd name="adj1" fmla="val 84077"/>
              <a:gd name="adj2" fmla="val -44942"/>
            </a:avLst>
          </a:prstGeom>
          <a:solidFill>
            <a:srgbClr val="FFFF00"/>
          </a:solidFill>
          <a:ln w="9525">
            <a:solidFill>
              <a:schemeClr val="tx1"/>
            </a:solidFill>
            <a:miter lim="800000"/>
            <a:headEnd/>
            <a:tailEnd/>
          </a:ln>
        </p:spPr>
        <p:txBody>
          <a:bodyPr/>
          <a:lstStyle/>
          <a:p>
            <a:pPr algn="ctr"/>
            <a:r>
              <a:rPr lang="en-US" dirty="0"/>
              <a:t>Click Submit to finish uploading </a:t>
            </a:r>
            <a:r>
              <a:rPr lang="en-US" dirty="0" smtClean="0"/>
              <a:t>the file or files</a:t>
            </a:r>
            <a:endParaRPr lang="en-US" dirty="0"/>
          </a:p>
        </p:txBody>
      </p:sp>
    </p:spTree>
  </p:cSld>
  <p:clrMapOvr>
    <a:masterClrMapping/>
  </p:clrMapOvr>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1097</TotalTime>
  <Words>314</Words>
  <Application>Microsoft Office PowerPoint</Application>
  <PresentationFormat>On-screen Show (4:3)</PresentationFormat>
  <Paragraphs>56</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Pixel</vt:lpstr>
      <vt:lpstr>First-Semester Writing Portfolio at  Seton Hall University</vt:lpstr>
      <vt:lpstr>Getting Started: Log into PirateNet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SHU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ePortfolio Creation</dc:title>
  <dc:creator>Danielle Mirliss</dc:creator>
  <cp:lastModifiedBy>Administrator</cp:lastModifiedBy>
  <cp:revision>81</cp:revision>
  <dcterms:created xsi:type="dcterms:W3CDTF">2006-01-04T20:57:54Z</dcterms:created>
  <dcterms:modified xsi:type="dcterms:W3CDTF">2011-12-01T14:38:12Z</dcterms:modified>
</cp:coreProperties>
</file>